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3b186d8e20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3b186d8e20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3b186d8e20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3b186d8e20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2e855495e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2e855495e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3b186d8e20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3b186d8e2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3b186d8e2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3b186d8e2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3b186d8e20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3b186d8e2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3b186d8e2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3b186d8e2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3b186d8e20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3b186d8e2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3b186d8e20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3b186d8e20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3b186d8e20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3b186d8e20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0" y="0"/>
            <a:ext cx="9144000" cy="12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200"/>
              <a:t>ACDC: Automated Creation of Digital Cousins for Robust Policy Learning</a:t>
            </a:r>
            <a:endParaRPr sz="32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579075"/>
            <a:ext cx="8520600" cy="14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400">
                <a:solidFill>
                  <a:schemeClr val="dk1"/>
                </a:solidFill>
              </a:rPr>
              <a:t>CoRL 2024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chemeClr val="dk1"/>
                </a:solidFill>
              </a:rPr>
              <a:t>Tianyuan Dai,, Josiah Wong, Yunfan Jiang, Chen Wang, Cem Gokmen, Ruohan Zhang, Jiajun Wu, Li Fei-Fei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chemeClr val="dk1"/>
                </a:solidFill>
              </a:rPr>
              <a:t>Stanford University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200">
                <a:solidFill>
                  <a:schemeClr val="dk1"/>
                </a:solidFill>
              </a:rPr>
              <a:t>Presenter: Jing Wang</a:t>
            </a:r>
            <a:endParaRPr b="1" sz="1200">
              <a:solidFill>
                <a:schemeClr val="dk1"/>
              </a:solidFill>
            </a:endParaRPr>
          </a:p>
        </p:txBody>
      </p:sp>
      <p:pic>
        <p:nvPicPr>
          <p:cNvPr id="56" name="Google Shape;56;p13" title="ezgif-5a6d53c7627991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948" y="1291800"/>
            <a:ext cx="4838114" cy="272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/>
        </p:nvSpPr>
        <p:spPr>
          <a:xfrm>
            <a:off x="228600" y="90000"/>
            <a:ext cx="6675900" cy="9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2800">
                <a:solidFill>
                  <a:schemeClr val="dk1"/>
                </a:solidFill>
              </a:rPr>
              <a:t>Experimental Results</a:t>
            </a:r>
            <a:endParaRPr b="1" sz="2800">
              <a:solidFill>
                <a:schemeClr val="dk1"/>
              </a:solidFill>
            </a:endParaRPr>
          </a:p>
        </p:txBody>
      </p:sp>
      <p:pic>
        <p:nvPicPr>
          <p:cNvPr id="115" name="Google Shape;115;p22" title="Screenshot 2025-03-23 at 8.10.06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375" y="947300"/>
            <a:ext cx="3220558" cy="4196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2" title="Screenshot 2025-03-23 at 8.09.33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1454" y="0"/>
            <a:ext cx="478254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/>
        </p:nvSpPr>
        <p:spPr>
          <a:xfrm>
            <a:off x="228600" y="90000"/>
            <a:ext cx="6675900" cy="9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2800">
                <a:solidFill>
                  <a:schemeClr val="dk1"/>
                </a:solidFill>
              </a:rPr>
              <a:t>Experimental Results</a:t>
            </a:r>
            <a:endParaRPr b="1" sz="2800">
              <a:solidFill>
                <a:schemeClr val="dk1"/>
              </a:solidFill>
            </a:endParaRPr>
          </a:p>
        </p:txBody>
      </p:sp>
      <p:pic>
        <p:nvPicPr>
          <p:cNvPr id="122" name="Google Shape;122;p23" title="Screenshot 2025-03-23 at 8.10.20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71025"/>
            <a:ext cx="6240999" cy="342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3" title="Screenshot 2025-03-23 at 8.08.47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1000" y="1842800"/>
            <a:ext cx="2902999" cy="21997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228600" y="90000"/>
            <a:ext cx="2682900" cy="9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2800">
                <a:solidFill>
                  <a:schemeClr val="dk1"/>
                </a:solidFill>
              </a:rPr>
              <a:t>Motivation</a:t>
            </a:r>
            <a:endParaRPr b="1" sz="2800">
              <a:solidFill>
                <a:schemeClr val="dk1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234150" y="910200"/>
            <a:ext cx="86757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03200" lvl="0" marL="203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>
                <a:solidFill>
                  <a:srgbClr val="0E0E0E"/>
                </a:solidFill>
              </a:rPr>
              <a:t>Challenge in Robotics: </a:t>
            </a:r>
            <a:endParaRPr b="1">
              <a:solidFill>
                <a:srgbClr val="0E0E0E"/>
              </a:solidFill>
            </a:endParaRPr>
          </a:p>
          <a:p>
            <a:pPr indent="-203200" lvl="0" marL="203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>
                <a:solidFill>
                  <a:srgbClr val="0E0E0E"/>
                </a:solidFill>
              </a:rPr>
              <a:t>•</a:t>
            </a:r>
            <a:r>
              <a:rPr lang="en-CA">
                <a:solidFill>
                  <a:srgbClr val="0E0E0E"/>
                </a:solidFill>
              </a:rPr>
              <a:t>	Training policies directly on real robots is unsafe, expensive, and hard to scale.</a:t>
            </a:r>
            <a:endParaRPr>
              <a:solidFill>
                <a:srgbClr val="0E0E0E"/>
              </a:solidFill>
            </a:endParaRPr>
          </a:p>
          <a:p>
            <a:pPr indent="-203200" lvl="0" marL="203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0E0E0E"/>
                </a:solidFill>
              </a:rPr>
              <a:t> •	Simulation is an attractive alternative, but suffers from the </a:t>
            </a:r>
            <a:r>
              <a:rPr i="1" lang="en-CA">
                <a:solidFill>
                  <a:srgbClr val="0E0E0E"/>
                </a:solidFill>
              </a:rPr>
              <a:t>Sim-to-Real</a:t>
            </a:r>
            <a:r>
              <a:rPr lang="en-CA">
                <a:solidFill>
                  <a:srgbClr val="0E0E0E"/>
                </a:solidFill>
              </a:rPr>
              <a:t> gap due to differences in semantics and physics. </a:t>
            </a:r>
            <a:endParaRPr>
              <a:solidFill>
                <a:srgbClr val="0E0E0E"/>
              </a:solidFill>
            </a:endParaRPr>
          </a:p>
          <a:p>
            <a:pPr indent="-203200" lvl="0" marL="203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>
                <a:solidFill>
                  <a:srgbClr val="0E0E0E"/>
                </a:solidFill>
              </a:rPr>
              <a:t>Traditional Method:</a:t>
            </a:r>
            <a:endParaRPr b="1">
              <a:solidFill>
                <a:srgbClr val="0E0E0E"/>
              </a:solidFill>
            </a:endParaRPr>
          </a:p>
          <a:p>
            <a:pPr indent="-203200" lvl="0" marL="203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>
                <a:solidFill>
                  <a:srgbClr val="0E0E0E"/>
                </a:solidFill>
              </a:rPr>
              <a:t> •	Digital Twins: </a:t>
            </a:r>
            <a:r>
              <a:rPr lang="en-CA">
                <a:solidFill>
                  <a:srgbClr val="0E0E0E"/>
                </a:solidFill>
              </a:rPr>
              <a:t>Full replicas of a real-world scene, which is high fidel but expensive and limited to one instance. </a:t>
            </a:r>
            <a:endParaRPr>
              <a:solidFill>
                <a:srgbClr val="0E0E0E"/>
              </a:solidFill>
            </a:endParaRPr>
          </a:p>
          <a:p>
            <a:pPr indent="-203200" lvl="0" marL="203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>
                <a:solidFill>
                  <a:srgbClr val="0E0E0E"/>
                </a:solidFill>
              </a:rPr>
              <a:t>•	Procedural/Randomized Simulations: </a:t>
            </a:r>
            <a:r>
              <a:rPr lang="en-CA">
                <a:solidFill>
                  <a:srgbClr val="0E0E0E"/>
                </a:solidFill>
              </a:rPr>
              <a:t>Can cover wide distributions but may lack critical affordances. </a:t>
            </a:r>
            <a:endParaRPr>
              <a:solidFill>
                <a:srgbClr val="0E0E0E"/>
              </a:solidFill>
            </a:endParaRPr>
          </a:p>
          <a:p>
            <a:pPr indent="-203200" lvl="0" marL="203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>
                <a:solidFill>
                  <a:srgbClr val="0E0E0E"/>
                </a:solidFill>
              </a:rPr>
              <a:t>Key Question: </a:t>
            </a:r>
            <a:r>
              <a:rPr lang="en-CA">
                <a:solidFill>
                  <a:srgbClr val="0E0E0E"/>
                </a:solidFill>
              </a:rPr>
              <a:t>How to generate simulation data that is both inexpensive and robust enough to ensure successful sim-to-real transfer?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/>
        </p:nvSpPr>
        <p:spPr>
          <a:xfrm>
            <a:off x="228600" y="90000"/>
            <a:ext cx="3235500" cy="9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2800">
                <a:solidFill>
                  <a:schemeClr val="dk1"/>
                </a:solidFill>
              </a:rPr>
              <a:t>Digital Cousins</a:t>
            </a:r>
            <a:endParaRPr b="1" sz="2800">
              <a:solidFill>
                <a:schemeClr val="dk1"/>
              </a:solidFill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0" y="2940900"/>
            <a:ext cx="9144000" cy="22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03200" lvl="0" marL="203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 sz="1200">
                <a:solidFill>
                  <a:srgbClr val="0E0E0E"/>
                </a:solidFill>
              </a:rPr>
              <a:t>Definition: </a:t>
            </a:r>
            <a:r>
              <a:rPr lang="en-CA" sz="1200">
                <a:solidFill>
                  <a:srgbClr val="0E0E0E"/>
                </a:solidFill>
              </a:rPr>
              <a:t>A digital cousin is a virtual scene or asset that does not exactly replicate a real-world scene (unlike a digital twin) but maintains similar high-level spatial and semantic affordances.</a:t>
            </a:r>
            <a:endParaRPr sz="1200">
              <a:solidFill>
                <a:srgbClr val="0E0E0E"/>
              </a:solidFill>
            </a:endParaRPr>
          </a:p>
          <a:p>
            <a:pPr indent="-203200" lvl="0" marL="203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 sz="1200">
                <a:solidFill>
                  <a:srgbClr val="0E0E0E"/>
                </a:solidFill>
              </a:rPr>
              <a:t>Advantages: </a:t>
            </a:r>
            <a:endParaRPr b="1" sz="1200">
              <a:solidFill>
                <a:srgbClr val="0E0E0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rgbClr val="0E0E0E"/>
              </a:buClr>
              <a:buSzPts val="1200"/>
              <a:buChar char="●"/>
            </a:pPr>
            <a:r>
              <a:rPr b="1" lang="en-CA" sz="1200">
                <a:solidFill>
                  <a:srgbClr val="0E0E0E"/>
                </a:solidFill>
              </a:rPr>
              <a:t>Cost-Efficiency: </a:t>
            </a:r>
            <a:r>
              <a:rPr lang="en-CA" sz="1200">
                <a:solidFill>
                  <a:srgbClr val="0E0E0E"/>
                </a:solidFill>
              </a:rPr>
              <a:t>No need for reconstructing every detail. </a:t>
            </a:r>
            <a:endParaRPr sz="1200">
              <a:solidFill>
                <a:srgbClr val="0E0E0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Char char="●"/>
            </a:pPr>
            <a:r>
              <a:rPr b="1" lang="en-CA" sz="1200">
                <a:solidFill>
                  <a:srgbClr val="0E0E0E"/>
                </a:solidFill>
              </a:rPr>
              <a:t>Robustness: </a:t>
            </a:r>
            <a:r>
              <a:rPr lang="en-CA" sz="1200">
                <a:solidFill>
                  <a:srgbClr val="0E0E0E"/>
                </a:solidFill>
              </a:rPr>
              <a:t>Training on a distribution of similar scenes (cousins) leads to policies that generalize better, especially when transferring to the real world. </a:t>
            </a:r>
            <a:endParaRPr sz="1200">
              <a:solidFill>
                <a:srgbClr val="0E0E0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 sz="1200">
                <a:solidFill>
                  <a:srgbClr val="0E0E0E"/>
                </a:solidFill>
              </a:rPr>
              <a:t>Visual Example: </a:t>
            </a:r>
            <a:r>
              <a:rPr lang="en-CA" sz="1200">
                <a:solidFill>
                  <a:srgbClr val="0E0E0E"/>
                </a:solidFill>
              </a:rPr>
              <a:t>Compare a digital twin (exact replica) with multiple digital cousins that vary in details but preserve critical features (e.g., cabinet layout, handle positions).</a:t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69" name="Google Shape;69;p15" title="Screenshot 2025-03-23 at 7.58.1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8125" y="0"/>
            <a:ext cx="5547502" cy="3005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/>
        </p:nvSpPr>
        <p:spPr>
          <a:xfrm>
            <a:off x="228600" y="90000"/>
            <a:ext cx="3235500" cy="9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2800">
                <a:solidFill>
                  <a:schemeClr val="dk1"/>
                </a:solidFill>
              </a:rPr>
              <a:t>Overview</a:t>
            </a:r>
            <a:endParaRPr b="1" sz="2800">
              <a:solidFill>
                <a:schemeClr val="dk1"/>
              </a:solidFill>
            </a:endParaRPr>
          </a:p>
        </p:txBody>
      </p:sp>
      <p:sp>
        <p:nvSpPr>
          <p:cNvPr id="75" name="Google Shape;75;p16"/>
          <p:cNvSpPr txBox="1"/>
          <p:nvPr/>
        </p:nvSpPr>
        <p:spPr>
          <a:xfrm>
            <a:off x="0" y="2605150"/>
            <a:ext cx="7748100" cy="23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>
                <a:solidFill>
                  <a:srgbClr val="0E0E0E"/>
                </a:solidFill>
              </a:rPr>
              <a:t>Three sequential stages: </a:t>
            </a:r>
            <a:endParaRPr b="1">
              <a:solidFill>
                <a:srgbClr val="0E0E0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 sz="1200">
                <a:solidFill>
                  <a:srgbClr val="0E0E0E"/>
                </a:solidFill>
              </a:rPr>
              <a:t>1.	Real-World Extraction: </a:t>
            </a:r>
            <a:endParaRPr b="1" sz="1200">
              <a:solidFill>
                <a:srgbClr val="0E0E0E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 sz="1200">
                <a:solidFill>
                  <a:srgbClr val="0E0E0E"/>
                </a:solidFill>
              </a:rPr>
              <a:t>Input: </a:t>
            </a:r>
            <a:r>
              <a:rPr lang="en-CA" sz="1200">
                <a:solidFill>
                  <a:srgbClr val="0E0E0E"/>
                </a:solidFill>
              </a:rPr>
              <a:t>A single RGB image captured by a calibrated camera. </a:t>
            </a:r>
            <a:endParaRPr sz="1200">
              <a:solidFill>
                <a:srgbClr val="0E0E0E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 sz="1200">
                <a:solidFill>
                  <a:srgbClr val="0E0E0E"/>
                </a:solidFill>
              </a:rPr>
              <a:t>GPT-4: </a:t>
            </a:r>
            <a:r>
              <a:rPr lang="en-CA" sz="1200">
                <a:solidFill>
                  <a:srgbClr val="0E0E0E"/>
                </a:solidFill>
              </a:rPr>
              <a:t>Generates descriptive captions for objects in the scene. </a:t>
            </a:r>
            <a:endParaRPr sz="1200">
              <a:solidFill>
                <a:srgbClr val="0E0E0E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 sz="1200">
                <a:solidFill>
                  <a:srgbClr val="0E0E0E"/>
                </a:solidFill>
              </a:rPr>
              <a:t>GroundedSAM-v2: </a:t>
            </a:r>
            <a:r>
              <a:rPr lang="en-CA" sz="1200">
                <a:solidFill>
                  <a:srgbClr val="0E0E0E"/>
                </a:solidFill>
              </a:rPr>
              <a:t>Extracts object masks based on the captions. </a:t>
            </a:r>
            <a:endParaRPr sz="1200">
              <a:solidFill>
                <a:srgbClr val="0E0E0E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 sz="1200">
                <a:solidFill>
                  <a:srgbClr val="0E0E0E"/>
                </a:solidFill>
              </a:rPr>
              <a:t>Depth-Anything-v2: </a:t>
            </a:r>
            <a:r>
              <a:rPr lang="en-CA" sz="1200">
                <a:solidFill>
                  <a:srgbClr val="0E0E0E"/>
                </a:solidFill>
              </a:rPr>
              <a:t>Estimates a depth map to extract 3D point clouds. </a:t>
            </a:r>
            <a:endParaRPr sz="1200">
              <a:solidFill>
                <a:srgbClr val="0E0E0E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 sz="1200">
                <a:solidFill>
                  <a:srgbClr val="0E0E0E"/>
                </a:solidFill>
              </a:rPr>
              <a:t>Output: </a:t>
            </a:r>
            <a:r>
              <a:rPr lang="en-CA" sz="1200">
                <a:solidFill>
                  <a:srgbClr val="0E0E0E"/>
                </a:solidFill>
              </a:rPr>
              <a:t>Object representations that include semantic labels, masks, depth information, and point clouds. </a:t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76" name="Google Shape;76;p16" title="Screenshot 2025-03-23 at 7.58.1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6500" y="0"/>
            <a:ext cx="5547502" cy="3005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/>
        </p:nvSpPr>
        <p:spPr>
          <a:xfrm>
            <a:off x="228600" y="90000"/>
            <a:ext cx="3235500" cy="9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2800">
                <a:solidFill>
                  <a:schemeClr val="dk1"/>
                </a:solidFill>
              </a:rPr>
              <a:t>Overview</a:t>
            </a:r>
            <a:endParaRPr b="1" sz="2800">
              <a:solidFill>
                <a:schemeClr val="dk1"/>
              </a:solidFill>
            </a:endParaRPr>
          </a:p>
        </p:txBody>
      </p:sp>
      <p:sp>
        <p:nvSpPr>
          <p:cNvPr id="82" name="Google Shape;82;p17"/>
          <p:cNvSpPr txBox="1"/>
          <p:nvPr/>
        </p:nvSpPr>
        <p:spPr>
          <a:xfrm>
            <a:off x="0" y="2620900"/>
            <a:ext cx="9144000" cy="24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>
                <a:solidFill>
                  <a:srgbClr val="0E0E0E"/>
                </a:solidFill>
              </a:rPr>
              <a:t>Three sequential stages: </a:t>
            </a:r>
            <a:endParaRPr b="1">
              <a:solidFill>
                <a:srgbClr val="0E0E0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 sz="1200">
                <a:solidFill>
                  <a:srgbClr val="0E0E0E"/>
                </a:solidFill>
              </a:rPr>
              <a:t>2.	Digital Cousin Matching: </a:t>
            </a:r>
            <a:endParaRPr b="1" sz="1200">
              <a:solidFill>
                <a:srgbClr val="0E0E0E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 sz="1200">
                <a:solidFill>
                  <a:srgbClr val="0E0E0E"/>
                </a:solidFill>
              </a:rPr>
              <a:t>Dataset: </a:t>
            </a:r>
            <a:r>
              <a:rPr lang="en-CA" sz="1200">
                <a:solidFill>
                  <a:srgbClr val="0E0E0E"/>
                </a:solidFill>
              </a:rPr>
              <a:t>Uses a large asset dataset (e.g., BEHAVIOR-1K). </a:t>
            </a:r>
            <a:endParaRPr sz="1200">
              <a:solidFill>
                <a:srgbClr val="0E0E0E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 sz="1200">
                <a:solidFill>
                  <a:srgbClr val="0E0E0E"/>
                </a:solidFill>
              </a:rPr>
              <a:t>Matching Process:  </a:t>
            </a:r>
            <a:endParaRPr b="1" sz="1200">
              <a:solidFill>
                <a:srgbClr val="0E0E0E"/>
              </a:solidFill>
            </a:endParaRPr>
          </a:p>
          <a:p>
            <a:pPr indent="-304800" lvl="0" marL="9144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rgbClr val="0E0E0E"/>
              </a:buClr>
              <a:buSzPts val="1200"/>
              <a:buChar char="●"/>
            </a:pPr>
            <a:r>
              <a:rPr b="1" lang="en-CA" sz="1200">
                <a:solidFill>
                  <a:srgbClr val="0E0E0E"/>
                </a:solidFill>
              </a:rPr>
              <a:t>CLIP Similarity: </a:t>
            </a:r>
            <a:r>
              <a:rPr lang="en-CA" sz="1200">
                <a:solidFill>
                  <a:srgbClr val="0E0E0E"/>
                </a:solidFill>
              </a:rPr>
              <a:t>I</a:t>
            </a:r>
            <a:r>
              <a:rPr lang="en-CA" sz="1200">
                <a:solidFill>
                  <a:srgbClr val="0E0E0E"/>
                </a:solidFill>
              </a:rPr>
              <a:t>dentifies top candidate asset categories based on object captions. </a:t>
            </a:r>
            <a:endParaRPr sz="1200">
              <a:solidFill>
                <a:srgbClr val="0E0E0E"/>
              </a:solidFill>
            </a:endParaRPr>
          </a:p>
          <a:p>
            <a:pPr indent="-304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Char char="●"/>
            </a:pPr>
            <a:r>
              <a:rPr b="1" lang="en-CA" sz="1200">
                <a:solidFill>
                  <a:srgbClr val="0E0E0E"/>
                </a:solidFill>
              </a:rPr>
              <a:t>DINOv2 Embeddings: </a:t>
            </a:r>
            <a:r>
              <a:rPr lang="en-CA" sz="1200">
                <a:solidFill>
                  <a:srgbClr val="0E0E0E"/>
                </a:solidFill>
              </a:rPr>
              <a:t>Compares masked RGB images to asset snapshots to choose the closest “digital cousin” candidates. </a:t>
            </a:r>
            <a:endParaRPr sz="1200">
              <a:solidFill>
                <a:srgbClr val="0E0E0E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 sz="1200">
                <a:solidFill>
                  <a:srgbClr val="0E0E0E"/>
                </a:solidFill>
              </a:rPr>
              <a:t>Output: </a:t>
            </a:r>
            <a:r>
              <a:rPr lang="en-CA" sz="1200">
                <a:solidFill>
                  <a:srgbClr val="0E0E0E"/>
                </a:solidFill>
              </a:rPr>
              <a:t>For each object, select one or more digital cousins with an optimal asset and orientation. </a:t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83" name="Google Shape;83;p17" title="Screenshot 2025-03-23 at 7.58.1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8125" y="0"/>
            <a:ext cx="5547502" cy="3005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/>
        </p:nvSpPr>
        <p:spPr>
          <a:xfrm>
            <a:off x="228600" y="90000"/>
            <a:ext cx="3235500" cy="9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2800">
                <a:solidFill>
                  <a:schemeClr val="dk1"/>
                </a:solidFill>
              </a:rPr>
              <a:t>Overview</a:t>
            </a:r>
            <a:endParaRPr b="1" sz="2800">
              <a:solidFill>
                <a:schemeClr val="dk1"/>
              </a:solidFill>
            </a:endParaRPr>
          </a:p>
        </p:txBody>
      </p:sp>
      <p:sp>
        <p:nvSpPr>
          <p:cNvPr id="89" name="Google Shape;89;p18"/>
          <p:cNvSpPr txBox="1"/>
          <p:nvPr/>
        </p:nvSpPr>
        <p:spPr>
          <a:xfrm>
            <a:off x="0" y="2629675"/>
            <a:ext cx="9144000" cy="22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>
                <a:solidFill>
                  <a:srgbClr val="0E0E0E"/>
                </a:solidFill>
              </a:rPr>
              <a:t>Three sequential stages: </a:t>
            </a:r>
            <a:endParaRPr b="1">
              <a:solidFill>
                <a:srgbClr val="0E0E0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 sz="1200">
                <a:solidFill>
                  <a:srgbClr val="0E0E0E"/>
                </a:solidFill>
              </a:rPr>
              <a:t>3.	Simulated Scene Generation: </a:t>
            </a:r>
            <a:endParaRPr b="1" sz="1200">
              <a:solidFill>
                <a:srgbClr val="0E0E0E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 sz="1200">
                <a:solidFill>
                  <a:srgbClr val="0E0E0E"/>
                </a:solidFill>
              </a:rPr>
              <a:t>Assembly: </a:t>
            </a:r>
            <a:r>
              <a:rPr lang="en-CA" sz="1200">
                <a:solidFill>
                  <a:srgbClr val="0E0E0E"/>
                </a:solidFill>
              </a:rPr>
              <a:t>Assets are positioned based on the object point clouds. </a:t>
            </a:r>
            <a:endParaRPr sz="1200">
              <a:solidFill>
                <a:srgbClr val="0E0E0E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 sz="1200">
                <a:solidFill>
                  <a:srgbClr val="0E0E0E"/>
                </a:solidFill>
              </a:rPr>
              <a:t>Post-Processing: </a:t>
            </a:r>
            <a:endParaRPr b="1" sz="1200">
              <a:solidFill>
                <a:srgbClr val="0E0E0E"/>
              </a:solidFill>
            </a:endParaRPr>
          </a:p>
          <a:p>
            <a:pPr indent="-304800" lvl="0" marL="9144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rgbClr val="0E0E0E"/>
              </a:buClr>
              <a:buSzPts val="1200"/>
              <a:buChar char="●"/>
            </a:pPr>
            <a:r>
              <a:rPr lang="en-CA" sz="1200">
                <a:solidFill>
                  <a:srgbClr val="0E0E0E"/>
                </a:solidFill>
              </a:rPr>
              <a:t>Rescaling, orientation adjustments, and de-penetration (collision resolution) are performed. </a:t>
            </a:r>
            <a:endParaRPr sz="1200">
              <a:solidFill>
                <a:srgbClr val="0E0E0E"/>
              </a:solidFill>
            </a:endParaRPr>
          </a:p>
          <a:p>
            <a:pPr indent="-304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Char char="●"/>
            </a:pPr>
            <a:r>
              <a:rPr lang="en-CA" sz="1200">
                <a:solidFill>
                  <a:srgbClr val="0E0E0E"/>
                </a:solidFill>
              </a:rPr>
              <a:t>Special handling for wall-mounted objects via GPT-4 prompts. 	</a:t>
            </a:r>
            <a:endParaRPr sz="1200">
              <a:solidFill>
                <a:srgbClr val="0E0E0E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 sz="1200">
                <a:solidFill>
                  <a:srgbClr val="0E0E0E"/>
                </a:solidFill>
              </a:rPr>
              <a:t>Result: </a:t>
            </a:r>
            <a:r>
              <a:rPr lang="en-CA" sz="1200">
                <a:solidFill>
                  <a:srgbClr val="0E0E0E"/>
                </a:solidFill>
              </a:rPr>
              <a:t>A fully interactive and physically plausible simulated scene that preserves high-level layout and affordances.</a:t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90" name="Google Shape;90;p18" title="Screenshot 2025-03-23 at 7.58.1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8125" y="0"/>
            <a:ext cx="5547502" cy="3005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/>
        </p:nvSpPr>
        <p:spPr>
          <a:xfrm>
            <a:off x="228600" y="90000"/>
            <a:ext cx="6675900" cy="9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2800">
                <a:solidFill>
                  <a:schemeClr val="dk1"/>
                </a:solidFill>
              </a:rPr>
              <a:t>Policy Learning on Digital Cousins</a:t>
            </a:r>
            <a:endParaRPr b="1" sz="2800">
              <a:solidFill>
                <a:schemeClr val="dk1"/>
              </a:solidFill>
            </a:endParaRPr>
          </a:p>
        </p:txBody>
      </p:sp>
      <p:sp>
        <p:nvSpPr>
          <p:cNvPr id="96" name="Google Shape;96;p19"/>
          <p:cNvSpPr txBox="1"/>
          <p:nvPr/>
        </p:nvSpPr>
        <p:spPr>
          <a:xfrm>
            <a:off x="0" y="1580725"/>
            <a:ext cx="89601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>
                <a:solidFill>
                  <a:srgbClr val="0E0E0E"/>
                </a:solidFill>
              </a:rPr>
              <a:t>Methodology: </a:t>
            </a:r>
            <a:endParaRPr b="1">
              <a:solidFill>
                <a:srgbClr val="0E0E0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>
                <a:solidFill>
                  <a:srgbClr val="0E0E0E"/>
                </a:solidFill>
              </a:rPr>
              <a:t>Imitation Learning: </a:t>
            </a:r>
            <a:r>
              <a:rPr lang="en-CA">
                <a:solidFill>
                  <a:srgbClr val="0E0E0E"/>
                </a:solidFill>
              </a:rPr>
              <a:t>Train robot policies using scripted, programmatically generated demonstrations. </a:t>
            </a:r>
            <a:endParaRPr>
              <a:solidFill>
                <a:srgbClr val="0E0E0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>
                <a:solidFill>
                  <a:srgbClr val="0E0E0E"/>
                </a:solidFill>
              </a:rPr>
              <a:t>Skill Primitives: </a:t>
            </a:r>
            <a:r>
              <a:rPr lang="en-CA">
                <a:solidFill>
                  <a:srgbClr val="0E0E0E"/>
                </a:solidFill>
              </a:rPr>
              <a:t>Define basic skills such as: </a:t>
            </a:r>
            <a:endParaRPr>
              <a:solidFill>
                <a:srgbClr val="0E0E0E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rgbClr val="0E0E0E"/>
              </a:buClr>
              <a:buSzPts val="1400"/>
              <a:buChar char="●"/>
            </a:pPr>
            <a:r>
              <a:rPr b="1" lang="en-CA">
                <a:solidFill>
                  <a:srgbClr val="0E0E0E"/>
                </a:solidFill>
              </a:rPr>
              <a:t>Open/Close: </a:t>
            </a:r>
            <a:r>
              <a:rPr lang="en-CA">
                <a:solidFill>
                  <a:srgbClr val="0E0E0E"/>
                </a:solidFill>
              </a:rPr>
              <a:t>For articulated objects like doors or drawers. </a:t>
            </a:r>
            <a:endParaRPr>
              <a:solidFill>
                <a:srgbClr val="0E0E0E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400"/>
              <a:buChar char="●"/>
            </a:pPr>
            <a:r>
              <a:rPr b="1" lang="en-CA">
                <a:solidFill>
                  <a:srgbClr val="0E0E0E"/>
                </a:solidFill>
              </a:rPr>
              <a:t>Pick/Place:</a:t>
            </a:r>
            <a:r>
              <a:rPr lang="en-CA">
                <a:solidFill>
                  <a:srgbClr val="0E0E0E"/>
                </a:solidFill>
              </a:rPr>
              <a:t> For object manipulation tasks. </a:t>
            </a:r>
            <a:endParaRPr>
              <a:solidFill>
                <a:srgbClr val="0E0E0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>
                <a:solidFill>
                  <a:srgbClr val="0E0E0E"/>
                </a:solidFill>
              </a:rPr>
              <a:t>Data Collection: </a:t>
            </a:r>
            <a:r>
              <a:rPr lang="en-CA">
                <a:solidFill>
                  <a:srgbClr val="0E0E0E"/>
                </a:solidFill>
              </a:rPr>
              <a:t>Automated demonstration collection in simulation using motion planning and ground-truth information. </a:t>
            </a:r>
            <a:endParaRPr>
              <a:solidFill>
                <a:srgbClr val="0E0E0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>
                <a:solidFill>
                  <a:srgbClr val="0E0E0E"/>
                </a:solidFill>
              </a:rPr>
              <a:t>Domain randomization is applied to enhance robustness. </a:t>
            </a:r>
            <a:endParaRPr b="1">
              <a:solidFill>
                <a:srgbClr val="0E0E0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CA">
                <a:solidFill>
                  <a:srgbClr val="0E0E0E"/>
                </a:solidFill>
              </a:rPr>
              <a:t>Result: </a:t>
            </a:r>
            <a:r>
              <a:rPr lang="en-CA">
                <a:solidFill>
                  <a:srgbClr val="0E0E0E"/>
                </a:solidFill>
              </a:rPr>
              <a:t>Policies trained on digital cousins achieve comparable performance to those trained on exact digital twins in-simulation and show significant improvements in robustness and sim-to-real transfer.</a:t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97" name="Google Shape;97;p19" title="ezgif-72ba320a4ba55f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1025" y="0"/>
            <a:ext cx="2882974" cy="162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/>
        </p:nvSpPr>
        <p:spPr>
          <a:xfrm>
            <a:off x="228600" y="90000"/>
            <a:ext cx="6675900" cy="9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2800">
                <a:solidFill>
                  <a:schemeClr val="dk1"/>
                </a:solidFill>
              </a:rPr>
              <a:t>Experimental Results</a:t>
            </a:r>
            <a:endParaRPr b="1" sz="2800">
              <a:solidFill>
                <a:schemeClr val="dk1"/>
              </a:solidFill>
            </a:endParaRPr>
          </a:p>
        </p:txBody>
      </p:sp>
      <p:pic>
        <p:nvPicPr>
          <p:cNvPr id="103" name="Google Shape;103;p20" title="Screenshot 2025-03-23 at 8.08.12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01200"/>
            <a:ext cx="9144003" cy="36388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/>
        </p:nvSpPr>
        <p:spPr>
          <a:xfrm>
            <a:off x="228600" y="90000"/>
            <a:ext cx="6675900" cy="9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2800">
                <a:solidFill>
                  <a:schemeClr val="dk1"/>
                </a:solidFill>
              </a:rPr>
              <a:t>Experimental Results</a:t>
            </a:r>
            <a:endParaRPr b="1" sz="2800">
              <a:solidFill>
                <a:schemeClr val="dk1"/>
              </a:solidFill>
            </a:endParaRPr>
          </a:p>
        </p:txBody>
      </p:sp>
      <p:pic>
        <p:nvPicPr>
          <p:cNvPr id="109" name="Google Shape;109;p21" title="Screenshot 2025-03-23 at 8.08.29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27500"/>
            <a:ext cx="9143998" cy="35736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